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260" r:id="rId3"/>
    <p:sldId id="261" r:id="rId4"/>
    <p:sldId id="263" r:id="rId5"/>
    <p:sldId id="270" r:id="rId6"/>
    <p:sldId id="264" r:id="rId7"/>
    <p:sldId id="276" r:id="rId8"/>
    <p:sldId id="277" r:id="rId9"/>
    <p:sldId id="279" r:id="rId10"/>
    <p:sldId id="280" r:id="rId11"/>
    <p:sldId id="281" r:id="rId12"/>
    <p:sldId id="283" r:id="rId13"/>
    <p:sldId id="284" r:id="rId14"/>
    <p:sldId id="285" r:id="rId15"/>
    <p:sldId id="274" r:id="rId16"/>
    <p:sldId id="275" r:id="rId17"/>
    <p:sldId id="271" r:id="rId18"/>
    <p:sldId id="272" r:id="rId19"/>
    <p:sldId id="265" r:id="rId20"/>
    <p:sldId id="273" r:id="rId2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082E8A29-955A-4C7C-A174-3E9DCD4DC89B}">
      <dgm:prSet phldrT="[Text]"/>
      <dgm:spPr/>
      <dgm:t>
        <a:bodyPr rtlCol="0"/>
        <a:lstStyle/>
        <a:p>
          <a:pPr rtl="0"/>
          <a:r>
            <a:rPr lang="es-ES" noProof="0" dirty="0" smtClean="0"/>
            <a:t>Fase 1</a:t>
          </a:r>
          <a:endParaRPr lang="es-ES" noProof="0" dirty="0"/>
        </a:p>
      </dgm:t>
    </dgm:pt>
    <dgm:pt modelId="{BA7938E6-8DFA-40B7-B4C4-EACC6D85FC31}" type="parTrans" cxnId="{2986897A-7787-444F-B6C8-41F3823EF3C1}">
      <dgm:prSet/>
      <dgm:spPr/>
      <dgm:t>
        <a:bodyPr rtlCol="0"/>
        <a:lstStyle/>
        <a:p>
          <a:pPr rtl="0"/>
          <a:endParaRPr lang="en-US"/>
        </a:p>
      </dgm:t>
    </dgm:pt>
    <dgm:pt modelId="{C2176686-D23E-48EB-9D1B-1A1B46236638}" type="sibTrans" cxnId="{2986897A-7787-444F-B6C8-41F3823EF3C1}">
      <dgm:prSet/>
      <dgm:spPr/>
      <dgm:t>
        <a:bodyPr rtlCol="0"/>
        <a:lstStyle/>
        <a:p>
          <a:pPr rtl="0"/>
          <a:endParaRPr lang="en-US"/>
        </a:p>
      </dgm:t>
    </dgm:pt>
    <dgm:pt modelId="{23A0DE4A-FE92-496E-B335-3433CEFB74E9}">
      <dgm:prSet phldrT="[Text]"/>
      <dgm:spPr/>
      <dgm:t>
        <a:bodyPr rtlCol="0"/>
        <a:lstStyle/>
        <a:p>
          <a:pPr rtl="0"/>
          <a:r>
            <a:rPr lang="es-VE" noProof="0" dirty="0" smtClean="0"/>
            <a:t> Modelado dinámico del robot submarino </a:t>
          </a:r>
          <a:endParaRPr lang="es-ES" noProof="0" dirty="0"/>
        </a:p>
      </dgm:t>
    </dgm:pt>
    <dgm:pt modelId="{68935D38-FEDC-4CD3-8002-43CB3944BEAF}" type="parTrans" cxnId="{67A03D8F-F327-4A9F-ABBC-1EB67EFD1ECB}">
      <dgm:prSet/>
      <dgm:spPr/>
      <dgm:t>
        <a:bodyPr rtlCol="0"/>
        <a:lstStyle/>
        <a:p>
          <a:pPr rtl="0"/>
          <a:endParaRPr lang="en-US"/>
        </a:p>
      </dgm:t>
    </dgm:pt>
    <dgm:pt modelId="{55DF926D-029A-4E18-95C4-77A5A37CAE40}" type="sibTrans" cxnId="{67A03D8F-F327-4A9F-ABBC-1EB67EFD1ECB}">
      <dgm:prSet/>
      <dgm:spPr/>
      <dgm:t>
        <a:bodyPr rtlCol="0"/>
        <a:lstStyle/>
        <a:p>
          <a:pPr rtl="0"/>
          <a:endParaRPr lang="en-US"/>
        </a:p>
      </dgm:t>
    </dgm:pt>
    <dgm:pt modelId="{B6E26FFC-9977-4BBC-BEC7-3D6B63754E52}">
      <dgm:prSet phldrT="[Text]"/>
      <dgm:spPr/>
      <dgm:t>
        <a:bodyPr rtlCol="0"/>
        <a:lstStyle/>
        <a:p>
          <a:pPr rtl="0"/>
          <a:r>
            <a:rPr lang="es-ES" noProof="0" dirty="0" smtClean="0"/>
            <a:t>Fase 2</a:t>
          </a:r>
          <a:endParaRPr lang="es-ES" noProof="0" dirty="0"/>
        </a:p>
      </dgm:t>
    </dgm:pt>
    <dgm:pt modelId="{5CEFBD89-2F4F-4B51-A98A-0F3C86494166}" type="parTrans" cxnId="{17E73148-9C08-4999-B21E-F3C5A0E3FC0C}">
      <dgm:prSet/>
      <dgm:spPr/>
      <dgm:t>
        <a:bodyPr rtlCol="0"/>
        <a:lstStyle/>
        <a:p>
          <a:pPr rtl="0"/>
          <a:endParaRPr lang="en-US"/>
        </a:p>
      </dgm:t>
    </dgm:pt>
    <dgm:pt modelId="{48634C00-2335-4923-9072-EB7482323D9C}" type="sibTrans" cxnId="{17E73148-9C08-4999-B21E-F3C5A0E3FC0C}">
      <dgm:prSet/>
      <dgm:spPr/>
      <dgm:t>
        <a:bodyPr rtlCol="0"/>
        <a:lstStyle/>
        <a:p>
          <a:pPr rtl="0"/>
          <a:endParaRPr lang="en-US"/>
        </a:p>
      </dgm:t>
    </dgm:pt>
    <dgm:pt modelId="{6D0E5D9F-7263-4526-A227-51301233F549}">
      <dgm:prSet phldrT="[Text]"/>
      <dgm:spPr/>
      <dgm:t>
        <a:bodyPr rtlCol="0"/>
        <a:lstStyle/>
        <a:p>
          <a:pPr rtl="0"/>
          <a:r>
            <a:rPr lang="es-ES" noProof="0" dirty="0" smtClean="0"/>
            <a:t>Fase 3</a:t>
          </a:r>
          <a:endParaRPr lang="es-ES" noProof="0" dirty="0"/>
        </a:p>
      </dgm:t>
    </dgm:pt>
    <dgm:pt modelId="{23416D07-25F8-426C-BC65-639E6BCF4D6D}" type="parTrans" cxnId="{C8C462C6-33A3-4E8B-91FE-36DBE92F1C4A}">
      <dgm:prSet/>
      <dgm:spPr/>
      <dgm:t>
        <a:bodyPr rtlCol="0"/>
        <a:lstStyle/>
        <a:p>
          <a:pPr rtl="0"/>
          <a:endParaRPr lang="en-US"/>
        </a:p>
      </dgm:t>
    </dgm:pt>
    <dgm:pt modelId="{DE289E29-1989-4D8E-8AA6-F030105B3F13}" type="sibTrans" cxnId="{C8C462C6-33A3-4E8B-91FE-36DBE92F1C4A}">
      <dgm:prSet/>
      <dgm:spPr/>
      <dgm:t>
        <a:bodyPr rtlCol="0"/>
        <a:lstStyle/>
        <a:p>
          <a:pPr rtl="0"/>
          <a:endParaRPr lang="en-US"/>
        </a:p>
      </dgm:t>
    </dgm:pt>
    <dgm:pt modelId="{F3256203-D9D1-492A-B801-68C1A32486F0}">
      <dgm:prSet phldrT="[Text]"/>
      <dgm:spPr/>
      <dgm:t>
        <a:bodyPr rtlCol="0"/>
        <a:lstStyle/>
        <a:p>
          <a:pPr rtl="0"/>
          <a:r>
            <a:rPr lang="es-VE" noProof="0" dirty="0" smtClean="0"/>
            <a:t> Desarrollo de controlador de profundidad y orientación </a:t>
          </a:r>
          <a:endParaRPr lang="es-ES" noProof="0" dirty="0"/>
        </a:p>
      </dgm:t>
    </dgm:pt>
    <dgm:pt modelId="{E9A20291-2E30-4C14-BB7D-DC095A20ECB6}" type="parTrans" cxnId="{1B8E71B0-2D3A-4AB0-8843-CFDACEDC3198}">
      <dgm:prSet/>
      <dgm:spPr/>
      <dgm:t>
        <a:bodyPr rtlCol="0"/>
        <a:lstStyle/>
        <a:p>
          <a:pPr rtl="0"/>
          <a:endParaRPr lang="en-US"/>
        </a:p>
      </dgm:t>
    </dgm:pt>
    <dgm:pt modelId="{6C9440D0-8847-40C0-98BC-2B5EA5745C3A}" type="sibTrans" cxnId="{1B8E71B0-2D3A-4AB0-8843-CFDACEDC3198}">
      <dgm:prSet/>
      <dgm:spPr/>
      <dgm:t>
        <a:bodyPr rtlCol="0"/>
        <a:lstStyle/>
        <a:p>
          <a:pPr rtl="0"/>
          <a:endParaRPr lang="en-US"/>
        </a:p>
      </dgm:t>
    </dgm:pt>
    <dgm:pt modelId="{E5E95E82-EF79-43CA-AA86-43B0E1CBCD3F}">
      <dgm:prSet phldrT="[Text]"/>
      <dgm:spPr/>
      <dgm:t>
        <a:bodyPr rtlCol="0"/>
        <a:lstStyle/>
        <a:p>
          <a:pPr rtl="0"/>
          <a:r>
            <a:rPr lang="es-ES" noProof="0" dirty="0" smtClean="0"/>
            <a:t>Fase 4</a:t>
          </a:r>
          <a:endParaRPr lang="es-ES" noProof="0" dirty="0"/>
        </a:p>
      </dgm:t>
    </dgm:pt>
    <dgm:pt modelId="{FD76A3AE-1B6C-45A0-8E84-63160283749F}" type="parTrans" cxnId="{A76240AD-13F6-40C0-BD9B-102D5EC0AE51}">
      <dgm:prSet/>
      <dgm:spPr/>
      <dgm:t>
        <a:bodyPr rtlCol="0"/>
        <a:lstStyle/>
        <a:p>
          <a:pPr rtl="0"/>
          <a:endParaRPr lang="en-US"/>
        </a:p>
      </dgm:t>
    </dgm:pt>
    <dgm:pt modelId="{BF76010C-5523-4E13-B3E7-886DCE6AEBD4}" type="sibTrans" cxnId="{A76240AD-13F6-40C0-BD9B-102D5EC0AE51}">
      <dgm:prSet/>
      <dgm:spPr/>
      <dgm:t>
        <a:bodyPr rtlCol="0"/>
        <a:lstStyle/>
        <a:p>
          <a:pPr rtl="0"/>
          <a:endParaRPr lang="en-US"/>
        </a:p>
      </dgm:t>
    </dgm:pt>
    <dgm:pt modelId="{A81358E0-3DE7-41AD-A28C-ABB22548B1F6}">
      <dgm:prSet phldrT="[Text]"/>
      <dgm:spPr/>
      <dgm:t>
        <a:bodyPr rtlCol="0"/>
        <a:lstStyle/>
        <a:p>
          <a:pPr rtl="0"/>
          <a:r>
            <a:rPr lang="es-VE" noProof="0" dirty="0" smtClean="0"/>
            <a:t>Pruebas de controladores </a:t>
          </a:r>
          <a:endParaRPr lang="es-ES" noProof="0" dirty="0"/>
        </a:p>
      </dgm:t>
    </dgm:pt>
    <dgm:pt modelId="{262E0B94-6EA9-4797-B705-959D7B185F91}" type="parTrans" cxnId="{FB8541C0-3895-4553-A4C7-34B81A3C4A0B}">
      <dgm:prSet/>
      <dgm:spPr/>
      <dgm:t>
        <a:bodyPr rtlCol="0"/>
        <a:lstStyle/>
        <a:p>
          <a:pPr rtl="0"/>
          <a:endParaRPr lang="en-US"/>
        </a:p>
      </dgm:t>
    </dgm:pt>
    <dgm:pt modelId="{77756FBB-BF6C-4D78-803E-BCC851F1DA03}" type="sibTrans" cxnId="{FB8541C0-3895-4553-A4C7-34B81A3C4A0B}">
      <dgm:prSet/>
      <dgm:spPr/>
      <dgm:t>
        <a:bodyPr rtlCol="0"/>
        <a:lstStyle/>
        <a:p>
          <a:pPr rtl="0"/>
          <a:endParaRPr lang="en-US"/>
        </a:p>
      </dgm:t>
    </dgm:pt>
    <dgm:pt modelId="{CBCC21F5-552F-4D39-812E-6FCD4A366F58}">
      <dgm:prSet phldrT="[Text]"/>
      <dgm:spPr/>
      <dgm:t>
        <a:bodyPr rtlCol="0"/>
        <a:lstStyle/>
        <a:p>
          <a:pPr rtl="0"/>
          <a:r>
            <a:rPr lang="es-VE" noProof="0" dirty="0" smtClean="0"/>
            <a:t>Simulación y verificación del modelo en </a:t>
          </a:r>
          <a:r>
            <a:rPr lang="es-VE" noProof="0" dirty="0" err="1" smtClean="0"/>
            <a:t>Matlab</a:t>
          </a:r>
          <a:r>
            <a:rPr lang="es-VE" noProof="0" dirty="0" smtClean="0"/>
            <a:t> (o equivalente) </a:t>
          </a:r>
          <a:endParaRPr lang="es-ES" noProof="0" dirty="0"/>
        </a:p>
      </dgm:t>
    </dgm:pt>
    <dgm:pt modelId="{3640B940-6901-481F-ADF7-6B77DEEED764}" type="sibTrans" cxnId="{3C41F2E0-4620-40B4-9857-68872B278EFB}">
      <dgm:prSet/>
      <dgm:spPr/>
      <dgm:t>
        <a:bodyPr rtlCol="0"/>
        <a:lstStyle/>
        <a:p>
          <a:pPr rtl="0"/>
          <a:endParaRPr lang="en-US"/>
        </a:p>
      </dgm:t>
    </dgm:pt>
    <dgm:pt modelId="{4A973A1C-85F1-4969-A536-D29940229E2C}" type="parTrans" cxnId="{3C41F2E0-4620-40B4-9857-68872B278EFB}">
      <dgm:prSet/>
      <dgm:spPr/>
      <dgm:t>
        <a:bodyPr rtlCol="0"/>
        <a:lstStyle/>
        <a:p>
          <a:pPr rtl="0"/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8302F07-D6A9-46A5-9807-EBF6C9F5B2DD}" type="pres">
      <dgm:prSet presAssocID="{082E8A29-955A-4C7C-A174-3E9DCD4DC8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DC53BA63-76BA-413A-ACCE-B7609C3FDC8E}" type="presOf" srcId="{A81358E0-3DE7-41AD-A28C-ABB22548B1F6}" destId="{86146B22-5360-4D1B-AC91-3378F10134EE}" srcOrd="0" destOrd="1" presId="urn:microsoft.com/office/officeart/2005/8/layout/hList6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D67AFF-0AE5-4D8B-883A-95F7023E07EC}" type="datetime1">
              <a:rPr lang="es-ES" smtClean="0"/>
              <a:t>11/03/2018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s-ES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D46D3C-0821-4916-87E8-732AE60A7DD6}" type="datetime1">
              <a:rPr lang="es-ES" noProof="0" smtClean="0"/>
              <a:t>11/03/2018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8828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41003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97980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61925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33367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7355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Rectángu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1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855CB799-6499-4E1E-8257-C777037FBB0C}" type="datetime1">
              <a:rPr lang="es-ES" noProof="0" smtClean="0"/>
              <a:t>11/03/2018</a:t>
            </a:fld>
            <a:endParaRPr lang="es-ES" noProof="0" dirty="0"/>
          </a:p>
        </p:txBody>
      </p:sp>
      <p:sp>
        <p:nvSpPr>
          <p:cNvPr id="12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13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37F32E-9C31-4EBC-9CF6-7E0795975D22}" type="datetime1">
              <a:rPr lang="es-ES" noProof="0" smtClean="0"/>
              <a:t>11/03/2018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0DE5E64D-8309-4EA3-9E01-E99A0B9E852A}" type="datetime1">
              <a:rPr lang="es-ES" noProof="0" smtClean="0"/>
              <a:t>11/03/2018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D7AF38-4C5D-4919-B713-BCE928D84993}" type="datetime1">
              <a:rPr lang="es-ES" noProof="0" smtClean="0"/>
              <a:t>11/03/2018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Rectángu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F8A7DBF6-2AC7-4A48-B394-E7B6C748C10D}" type="datetime1">
              <a:rPr lang="es-ES" noProof="0" smtClean="0"/>
              <a:t>11/03/2018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5771C8-10A4-40A2-B087-7EAE1E72B338}" type="datetime1">
              <a:rPr lang="es-ES" noProof="0" smtClean="0"/>
              <a:t>11/03/2018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C3F35A-BE91-47D4-B680-814AAA83232F}" type="datetime1">
              <a:rPr lang="es-ES" noProof="0" smtClean="0"/>
              <a:t>11/03/2018</a:t>
            </a:fld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4A5508-0173-4F7B-BA1F-6FDD23DC888F}" type="datetime1">
              <a:rPr lang="es-ES" noProof="0" smtClean="0"/>
              <a:t>11/03/2018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3F45BD-EAC1-4ECC-91A9-2B1B76C5FA67}" type="datetime1">
              <a:rPr lang="es-ES" noProof="0" smtClean="0"/>
              <a:t>11/03/2018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" name="Marcador de posición de contenido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10B4E3-ACD8-472A-AF6F-98A76C82A9AD}" type="datetime1">
              <a:rPr lang="es-ES" noProof="0" smtClean="0"/>
              <a:t>11/03/2018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736085-0EE4-4C8F-879E-58330D243B98}" type="datetime1">
              <a:rPr lang="es-ES" noProof="0" smtClean="0"/>
              <a:t>11/03/2018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  <a:p>
            <a:pPr lvl="5" rtl="0"/>
            <a:r>
              <a:rPr lang="es-ES" noProof="0" dirty="0"/>
              <a:t>Sexto</a:t>
            </a:r>
          </a:p>
          <a:p>
            <a:pPr lvl="6" rtl="0"/>
            <a:r>
              <a:rPr lang="es-ES" noProof="0" dirty="0"/>
              <a:t>Séptimo</a:t>
            </a:r>
          </a:p>
          <a:p>
            <a:pPr lvl="7" rtl="0"/>
            <a:r>
              <a:rPr lang="es-ES" noProof="0" dirty="0"/>
              <a:t>Octavo</a:t>
            </a:r>
          </a:p>
          <a:p>
            <a:pPr lvl="8" rtl="0"/>
            <a:r>
              <a:rPr lang="es-ES" noProof="0" dirty="0"/>
              <a:t>Noveno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3630E4A0-57EE-4B46-A340-CC6C398489DE}" type="datetime1">
              <a:rPr lang="es-ES" noProof="0" smtClean="0"/>
              <a:t>11/03/2018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algn="just"/>
            <a:r>
              <a:rPr lang="es-VE" sz="4800" dirty="0"/>
              <a:t>Desarrollo de sistema de control de </a:t>
            </a:r>
            <a:r>
              <a:rPr lang="es-VE" sz="4800" dirty="0" smtClean="0"/>
              <a:t>profundidad </a:t>
            </a:r>
            <a:r>
              <a:rPr lang="es-VE" sz="4800" dirty="0"/>
              <a:t>y orientación en robot submarino de 3 grados de libertad</a:t>
            </a:r>
            <a:endParaRPr lang="es-ES" sz="4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s-VE" dirty="0" smtClean="0"/>
              <a:t>Área </a:t>
            </a:r>
            <a:r>
              <a:rPr lang="es-VE" dirty="0"/>
              <a:t>del Proyecto: Control, Robots </a:t>
            </a:r>
            <a:r>
              <a:rPr lang="es-VE" dirty="0" smtClean="0"/>
              <a:t>Submarinos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9916732" y="6104585"/>
            <a:ext cx="3103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200" b="1" dirty="0" smtClean="0">
                <a:solidFill>
                  <a:schemeClr val="bg2"/>
                </a:solidFill>
                <a:latin typeface="AR DECODE" panose="02000000000000000000" pitchFamily="2" charset="0"/>
              </a:rPr>
              <a:t>Yurjelis Briceño </a:t>
            </a:r>
            <a:endParaRPr lang="es-VE" sz="3200" b="1" dirty="0">
              <a:solidFill>
                <a:schemeClr val="bg2"/>
              </a:solidFill>
              <a:latin typeface="AR DECOD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Dinámica</a:t>
            </a:r>
            <a:r>
              <a:rPr lang="en-US" dirty="0" smtClean="0"/>
              <a:t> 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280160" y="3272997"/>
                <a:ext cx="4489704" cy="1783912"/>
              </a:xfrm>
            </p:spPr>
            <p:txBody>
              <a:bodyPr>
                <a:normAutofit fontScale="92500"/>
              </a:bodyPr>
              <a:lstStyle/>
              <a:p>
                <a:pPr marL="0" indent="0" algn="just">
                  <a:buNone/>
                </a:pPr>
                <a:r>
                  <a:rPr lang="es-VE" dirty="0" smtClean="0"/>
                  <a:t>La </a:t>
                </a:r>
                <a:r>
                  <a:rPr lang="es-VE" dirty="0"/>
                  <a:t>ecuación dinámica (directa) no lineal que rige el comportamiento de un robot viene dado por la siguiente </a:t>
                </a:r>
                <a:r>
                  <a:rPr lang="es-VE" dirty="0" smtClean="0"/>
                  <a:t>expresión: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</m:oMath>
                </a14:m>
                <a:r>
                  <a:rPr lang="es-VE" dirty="0" smtClean="0"/>
                  <a:t>+D(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</m:oMath>
                </a14:m>
                <a:r>
                  <a:rPr lang="es-VE" dirty="0" smtClean="0"/>
                  <a:t>)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</m:oMath>
                </a14:m>
                <a:r>
                  <a:rPr lang="es-VE" dirty="0" smtClean="0"/>
                  <a:t>+g(</a:t>
                </a:r>
                <a14:m>
                  <m:oMath xmlns:m="http://schemas.openxmlformats.org/officeDocument/2006/math">
                    <m:r>
                      <a:rPr lang="es-V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s-VE" dirty="0" smtClean="0"/>
                  <a:t>)=</a:t>
                </a:r>
                <a:r>
                  <a:rPr lang="es-VE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V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s-VE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80160" y="3272997"/>
                <a:ext cx="4489704" cy="1783912"/>
              </a:xfrm>
              <a:blipFill rotWithShape="0">
                <a:blip r:embed="rId2"/>
                <a:stretch>
                  <a:fillRect l="-1357" t="-2048" r="-1221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415368" y="1731474"/>
            <a:ext cx="4493424" cy="53062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/>
              <a:t>Donde</a:t>
            </a:r>
            <a:r>
              <a:rPr lang="en-US" dirty="0" smtClean="0"/>
              <a:t>:</a:t>
            </a:r>
          </a:p>
          <a:p>
            <a:r>
              <a:rPr lang="es-VE" dirty="0"/>
              <a:t>M , es la matriz de inercia del robot (incluyendo el efecto de masa añadida en el caso de Robots Submarinos) </a:t>
            </a:r>
            <a:endParaRPr lang="es-VE" dirty="0" smtClean="0"/>
          </a:p>
          <a:p>
            <a:r>
              <a:rPr lang="es-VE" dirty="0" smtClean="0"/>
              <a:t>C </a:t>
            </a:r>
            <a:r>
              <a:rPr lang="es-VE" dirty="0"/>
              <a:t>(ν) , es la matriz de </a:t>
            </a:r>
            <a:r>
              <a:rPr lang="es-VE" dirty="0" err="1"/>
              <a:t>coriolis</a:t>
            </a:r>
            <a:r>
              <a:rPr lang="es-VE" dirty="0"/>
              <a:t> y términos centrípetos (incluyendo el efecto de masa añadida en el caso de Robots Submarinos) </a:t>
            </a:r>
            <a:endParaRPr lang="es-VE" dirty="0" smtClean="0"/>
          </a:p>
          <a:p>
            <a:r>
              <a:rPr lang="es-VE" dirty="0" smtClean="0"/>
              <a:t>D(ν</a:t>
            </a:r>
            <a:r>
              <a:rPr lang="es-VE" dirty="0"/>
              <a:t>) , es la matriz de amortiguamiento (</a:t>
            </a:r>
            <a:r>
              <a:rPr lang="es-VE" dirty="0" err="1"/>
              <a:t>Damping</a:t>
            </a:r>
            <a:r>
              <a:rPr lang="es-VE" dirty="0"/>
              <a:t>) </a:t>
            </a:r>
            <a:endParaRPr lang="es-VE" dirty="0" smtClean="0"/>
          </a:p>
          <a:p>
            <a:r>
              <a:rPr lang="es-VE" dirty="0" smtClean="0"/>
              <a:t>g </a:t>
            </a:r>
            <a:r>
              <a:rPr lang="es-VE" dirty="0"/>
              <a:t>(η) , es el vector de fuerzas y momentos restaurativos: gravitacional (y </a:t>
            </a:r>
            <a:r>
              <a:rPr lang="es-VE" dirty="0" smtClean="0"/>
              <a:t>rotación</a:t>
            </a:r>
            <a:r>
              <a:rPr lang="es-VE" dirty="0"/>
              <a:t>, en el caso de Robots Submarinos</a:t>
            </a:r>
            <a:r>
              <a:rPr lang="es-VE" dirty="0" smtClean="0"/>
              <a:t>)</a:t>
            </a:r>
            <a:endParaRPr lang="es-VE" dirty="0"/>
          </a:p>
          <a:p>
            <a:endParaRPr lang="es-VE" dirty="0"/>
          </a:p>
        </p:txBody>
      </p:sp>
      <p:pic>
        <p:nvPicPr>
          <p:cNvPr id="6146" name="Picture 2" descr="Resultado de imagen para dinamic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2235" y1="35059" x2="52235" y2="35059"/>
                        <a14:foregroundMark x1="28235" y1="42160" x2="28235" y2="42160"/>
                        <a14:foregroundMark x1="57647" y1="45710" x2="57647" y2="45710"/>
                        <a14:foregroundMark x1="24941" y1="79142" x2="24941" y2="79142"/>
                        <a14:foregroundMark x1="15059" y1="84320" x2="15059" y2="84320"/>
                        <a14:foregroundMark x1="77176" y1="82396" x2="77176" y2="82396"/>
                        <a14:foregroundMark x1="91294" y1="81953" x2="91294" y2="81953"/>
                        <a14:foregroundMark x1="81412" y1="34172" x2="81412" y2="34172"/>
                        <a14:foregroundMark x1="76235" y1="19083" x2="76235" y2="19083"/>
                        <a14:foregroundMark x1="45176" y1="16568" x2="45176" y2="16568"/>
                        <a14:foregroundMark x1="50588" y1="23225" x2="50588" y2="23225"/>
                        <a14:foregroundMark x1="36471" y1="24112" x2="36471" y2="24112"/>
                        <a14:foregroundMark x1="57176" y1="6361" x2="57176" y2="6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49" y="4253345"/>
            <a:ext cx="1524307" cy="242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4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Definición de las matrices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80160" y="2283229"/>
            <a:ext cx="4489704" cy="3986784"/>
          </a:xfrm>
        </p:spPr>
        <p:txBody>
          <a:bodyPr/>
          <a:lstStyle/>
          <a:p>
            <a:r>
              <a:rPr lang="es-VE" dirty="0" smtClean="0"/>
              <a:t>Matriz de Inercia</a:t>
            </a:r>
          </a:p>
          <a:p>
            <a:pPr marL="0" indent="0">
              <a:buNone/>
            </a:pPr>
            <a:endParaRPr lang="es-V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VE" dirty="0" smtClean="0"/>
              <a:t>Donde</a:t>
            </a:r>
            <a:r>
              <a:rPr lang="en-US" dirty="0" smtClean="0"/>
              <a:t>:</a:t>
            </a:r>
          </a:p>
          <a:p>
            <a:r>
              <a:rPr lang="en-US" dirty="0" smtClean="0"/>
              <a:t>m= </a:t>
            </a:r>
            <a:r>
              <a:rPr lang="es-VE" dirty="0" smtClean="0"/>
              <a:t>masa</a:t>
            </a:r>
            <a:r>
              <a:rPr lang="en-US" dirty="0" smtClean="0"/>
              <a:t> del </a:t>
            </a:r>
            <a:r>
              <a:rPr lang="es-VE" noProof="1" smtClean="0"/>
              <a:t>cuerpo</a:t>
            </a:r>
          </a:p>
          <a:p>
            <a:r>
              <a:rPr lang="es-VE" dirty="0" err="1" smtClean="0"/>
              <a:t>Ix</a:t>
            </a:r>
            <a:r>
              <a:rPr lang="es-VE" dirty="0"/>
              <a:t>, </a:t>
            </a:r>
            <a:r>
              <a:rPr lang="es-VE" dirty="0" err="1"/>
              <a:t>Iy</a:t>
            </a:r>
            <a:r>
              <a:rPr lang="es-VE" dirty="0"/>
              <a:t> e </a:t>
            </a:r>
            <a:r>
              <a:rPr lang="es-VE" dirty="0" err="1" smtClean="0"/>
              <a:t>Iz</a:t>
            </a:r>
            <a:r>
              <a:rPr lang="es-VE" dirty="0" smtClean="0"/>
              <a:t>= momentos (másicos) de inercia</a:t>
            </a:r>
          </a:p>
          <a:p>
            <a:r>
              <a:rPr lang="es-VE" dirty="0"/>
              <a:t>índices mezclados (o mixtos) se denominan productos másicos de inercia.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933700"/>
            <a:ext cx="3587894" cy="21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8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Definición de las matrices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80160" y="2283229"/>
            <a:ext cx="4489704" cy="3986784"/>
          </a:xfrm>
        </p:spPr>
        <p:txBody>
          <a:bodyPr/>
          <a:lstStyle/>
          <a:p>
            <a:r>
              <a:rPr lang="es-VE" dirty="0" smtClean="0"/>
              <a:t>Matriz de </a:t>
            </a:r>
            <a:r>
              <a:rPr lang="es-VE" dirty="0" err="1" smtClean="0"/>
              <a:t>Coriolis</a:t>
            </a:r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pPr marL="0" indent="0">
              <a:buNone/>
            </a:pPr>
            <a:endParaRPr lang="es-V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VE" dirty="0" smtClean="0"/>
              <a:t>Matriz de Inercia de Masa Añadida </a:t>
            </a:r>
            <a:endParaRPr lang="es-V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34" y="2947296"/>
            <a:ext cx="5486556" cy="32340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120" y="3115437"/>
            <a:ext cx="4827176" cy="189990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15368" y="5136680"/>
            <a:ext cx="5763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Si </a:t>
            </a:r>
            <a:r>
              <a:rPr lang="es-VE" dirty="0" smtClean="0"/>
              <a:t>el </a:t>
            </a:r>
            <a:r>
              <a:rPr lang="es-VE" dirty="0"/>
              <a:t>robot es </a:t>
            </a:r>
            <a:r>
              <a:rPr lang="es-VE" dirty="0" smtClean="0"/>
              <a:t>simétrico y </a:t>
            </a:r>
            <a:r>
              <a:rPr lang="es-VE" dirty="0"/>
              <a:t>se mueve a baja velocidad implica </a:t>
            </a:r>
            <a:endParaRPr lang="es-VE" dirty="0" smtClean="0"/>
          </a:p>
          <a:p>
            <a:r>
              <a:rPr lang="es-VE" dirty="0" smtClean="0"/>
              <a:t>que </a:t>
            </a:r>
            <a:r>
              <a:rPr lang="es-VE" dirty="0"/>
              <a:t>la contribución de los elementos fuera de la diagonal </a:t>
            </a:r>
            <a:endParaRPr lang="es-VE" dirty="0" smtClean="0"/>
          </a:p>
          <a:p>
            <a:r>
              <a:rPr lang="es-VE" dirty="0" smtClean="0"/>
              <a:t>pueden </a:t>
            </a:r>
            <a:r>
              <a:rPr lang="es-VE" dirty="0"/>
              <a:t>ser despreciados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351" y="6181344"/>
            <a:ext cx="4596945" cy="47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1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Definición de las matrices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VE" dirty="0" smtClean="0"/>
              <a:t>Matriz de </a:t>
            </a:r>
            <a:r>
              <a:rPr lang="es-VE" dirty="0" err="1" smtClean="0"/>
              <a:t>Coriolis</a:t>
            </a:r>
            <a:r>
              <a:rPr lang="es-VE" dirty="0" smtClean="0"/>
              <a:t> de masa añadida</a:t>
            </a:r>
          </a:p>
          <a:p>
            <a:pPr marL="0" indent="0">
              <a:buNone/>
            </a:pPr>
            <a:endParaRPr lang="es-V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VE" dirty="0" smtClean="0"/>
              <a:t>Matriz de amortiguamiento hidrodinámico</a:t>
            </a:r>
          </a:p>
          <a:p>
            <a:pPr marL="0" indent="0" algn="just">
              <a:buNone/>
            </a:pPr>
            <a:r>
              <a:rPr lang="es-VE" dirty="0" smtClean="0"/>
              <a:t>Para vehículos que se muevan a 6 DOF a alta velocidad puede ser altamente no lineal y acoplado. Sin embargo si se asume que el vehículo tiene un movimiento no acoplado, tiene 3 planos de simetría se puede decir que: </a:t>
            </a:r>
            <a:endParaRPr lang="es-V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05" y="3045834"/>
            <a:ext cx="5583484" cy="177554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864" y="5581179"/>
            <a:ext cx="5997541" cy="81962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99986" y="5581179"/>
            <a:ext cx="5604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donde (</a:t>
            </a:r>
            <a:r>
              <a:rPr lang="es-VE" dirty="0" err="1"/>
              <a:t>Xu</a:t>
            </a:r>
            <a:r>
              <a:rPr lang="es-VE" dirty="0"/>
              <a:t>, </a:t>
            </a:r>
            <a:r>
              <a:rPr lang="es-VE" dirty="0" err="1"/>
              <a:t>Yv</a:t>
            </a:r>
            <a:r>
              <a:rPr lang="es-VE" dirty="0"/>
              <a:t>, </a:t>
            </a:r>
            <a:r>
              <a:rPr lang="es-VE" dirty="0" err="1"/>
              <a:t>Zw</a:t>
            </a:r>
            <a:r>
              <a:rPr lang="es-VE" dirty="0"/>
              <a:t>, </a:t>
            </a:r>
            <a:r>
              <a:rPr lang="es-VE" dirty="0" err="1"/>
              <a:t>Kp</a:t>
            </a:r>
            <a:r>
              <a:rPr lang="es-VE" dirty="0"/>
              <a:t>, </a:t>
            </a:r>
            <a:r>
              <a:rPr lang="es-VE" dirty="0" err="1"/>
              <a:t>Mq</a:t>
            </a:r>
            <a:r>
              <a:rPr lang="es-VE" dirty="0"/>
              <a:t>, </a:t>
            </a:r>
            <a:r>
              <a:rPr lang="es-VE" dirty="0" err="1"/>
              <a:t>Nr</a:t>
            </a:r>
            <a:r>
              <a:rPr lang="es-VE" dirty="0"/>
              <a:t>) son los </a:t>
            </a:r>
            <a:r>
              <a:rPr lang="es-VE" dirty="0" smtClean="0"/>
              <a:t>coeficientes de</a:t>
            </a:r>
          </a:p>
          <a:p>
            <a:r>
              <a:rPr lang="es-VE" dirty="0" smtClean="0"/>
              <a:t> </a:t>
            </a:r>
            <a:r>
              <a:rPr lang="es-VE" dirty="0"/>
              <a:t>amortiguamiento lineales y </a:t>
            </a:r>
            <a:r>
              <a:rPr lang="es-VE" dirty="0" err="1"/>
              <a:t>Xu|u</a:t>
            </a:r>
            <a:r>
              <a:rPr lang="es-VE" dirty="0"/>
              <a:t>|, </a:t>
            </a:r>
            <a:r>
              <a:rPr lang="es-VE" dirty="0" err="1"/>
              <a:t>Yv|v</a:t>
            </a:r>
            <a:r>
              <a:rPr lang="es-VE" dirty="0"/>
              <a:t>|, </a:t>
            </a:r>
            <a:r>
              <a:rPr lang="es-VE" dirty="0" err="1"/>
              <a:t>Zw|w</a:t>
            </a:r>
            <a:r>
              <a:rPr lang="es-VE" dirty="0"/>
              <a:t>|, </a:t>
            </a:r>
            <a:r>
              <a:rPr lang="es-VE" dirty="0" err="1"/>
              <a:t>Kp|p</a:t>
            </a:r>
            <a:r>
              <a:rPr lang="es-VE" dirty="0"/>
              <a:t>|, </a:t>
            </a:r>
            <a:endParaRPr lang="es-VE" dirty="0" smtClean="0"/>
          </a:p>
          <a:p>
            <a:r>
              <a:rPr lang="es-VE" dirty="0" err="1" smtClean="0"/>
              <a:t>Mq|q</a:t>
            </a:r>
            <a:r>
              <a:rPr lang="es-VE" dirty="0" smtClean="0"/>
              <a:t>|, </a:t>
            </a:r>
            <a:r>
              <a:rPr lang="es-VE" dirty="0" err="1" smtClean="0"/>
              <a:t>Np|p|son</a:t>
            </a:r>
            <a:r>
              <a:rPr lang="es-VE" dirty="0" smtClean="0"/>
              <a:t> </a:t>
            </a:r>
            <a:r>
              <a:rPr lang="es-VE" dirty="0"/>
              <a:t>los </a:t>
            </a:r>
            <a:r>
              <a:rPr lang="es-VE" dirty="0" smtClean="0"/>
              <a:t>coeficientes de</a:t>
            </a:r>
          </a:p>
          <a:p>
            <a:r>
              <a:rPr lang="es-VE" dirty="0" smtClean="0"/>
              <a:t> </a:t>
            </a:r>
            <a:r>
              <a:rPr lang="es-VE" dirty="0"/>
              <a:t>amortiguamiento cuadrático </a:t>
            </a:r>
          </a:p>
        </p:txBody>
      </p:sp>
    </p:spTree>
    <p:extLst>
      <p:ext uri="{BB962C8B-B14F-4D97-AF65-F5344CB8AC3E}">
        <p14:creationId xmlns:p14="http://schemas.microsoft.com/office/powerpoint/2010/main" val="323000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Definición de las matrices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VE" dirty="0" smtClean="0"/>
              <a:t>Vector </a:t>
            </a:r>
            <a:r>
              <a:rPr lang="es-VE" dirty="0"/>
              <a:t>de fuerzas y momentos </a:t>
            </a:r>
            <a:r>
              <a:rPr lang="es-VE" dirty="0" smtClean="0"/>
              <a:t>restaurativos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s-VE" dirty="0" smtClean="0"/>
              <a:t>Considerando</a:t>
            </a:r>
            <a:endParaRPr lang="es-V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Fuerzas</a:t>
            </a:r>
            <a:r>
              <a:rPr lang="en-US" dirty="0" smtClean="0"/>
              <a:t> y </a:t>
            </a:r>
            <a:r>
              <a:rPr lang="en-US" dirty="0" err="1" smtClean="0"/>
              <a:t>momentos</a:t>
            </a:r>
            <a:endParaRPr lang="en-US" dirty="0" smtClean="0"/>
          </a:p>
          <a:p>
            <a:pPr marL="0" indent="0">
              <a:buNone/>
            </a:pPr>
            <a:endParaRPr lang="es-V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37" y="3183081"/>
            <a:ext cx="4225406" cy="22894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452" y="6143134"/>
            <a:ext cx="1758765" cy="6358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566" y="2867891"/>
            <a:ext cx="6391561" cy="312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Parámetros recopilados para los diferentes Submarinos</a:t>
            </a:r>
            <a:endParaRPr lang="es-VE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668957"/>
              </p:ext>
            </p:extLst>
          </p:nvPr>
        </p:nvGraphicFramePr>
        <p:xfrm>
          <a:off x="2292440" y="1828449"/>
          <a:ext cx="6915956" cy="4386740"/>
        </p:xfrm>
        <a:graphic>
          <a:graphicData uri="http://schemas.openxmlformats.org/drawingml/2006/table">
            <a:tbl>
              <a:tblPr/>
              <a:tblGrid>
                <a:gridCol w="1226913"/>
                <a:gridCol w="1919195"/>
                <a:gridCol w="2227636"/>
                <a:gridCol w="1542212"/>
              </a:tblGrid>
              <a:tr h="98290">
                <a:tc>
                  <a:txBody>
                    <a:bodyPr/>
                    <a:lstStyle/>
                    <a:p>
                      <a:pPr rtl="0" fontAlgn="b"/>
                      <a:endParaRPr lang="es-VE" sz="1200" dirty="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s-VE" sz="1200" dirty="0">
                          <a:effectLst/>
                        </a:rPr>
                        <a:t>Datos de los Submarinos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</a:tr>
              <a:tr h="98290"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 dirty="0" err="1">
                          <a:effectLst/>
                        </a:rPr>
                        <a:t>Descripcion</a:t>
                      </a:r>
                      <a:r>
                        <a:rPr lang="es-VE" sz="1200" dirty="0">
                          <a:effectLst/>
                        </a:rPr>
                        <a:t> 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>
                          <a:effectLst/>
                        </a:rPr>
                        <a:t>Girona 500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 dirty="0" err="1">
                          <a:effectLst/>
                        </a:rPr>
                        <a:t>PoseiBot</a:t>
                      </a:r>
                      <a:r>
                        <a:rPr lang="es-VE" sz="1200" dirty="0">
                          <a:effectLst/>
                        </a:rPr>
                        <a:t> 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>
                          <a:effectLst/>
                        </a:rPr>
                        <a:t>OpenROV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290">
                <a:tc>
                  <a:txBody>
                    <a:bodyPr/>
                    <a:lstStyle/>
                    <a:p>
                      <a:pPr rtl="0" fontAlgn="b"/>
                      <a:r>
                        <a:rPr lang="es-VE" sz="1200" dirty="0" err="1">
                          <a:effectLst/>
                        </a:rPr>
                        <a:t>num_actuators</a:t>
                      </a:r>
                      <a:endParaRPr lang="es-VE" sz="1200" dirty="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>
                          <a:effectLst/>
                        </a:rPr>
                        <a:t>5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 dirty="0">
                          <a:effectLst/>
                        </a:rPr>
                        <a:t>4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>
                          <a:effectLst/>
                        </a:rPr>
                        <a:t>3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290">
                <a:tc>
                  <a:txBody>
                    <a:bodyPr/>
                    <a:lstStyle/>
                    <a:p>
                      <a:pPr rtl="0" fontAlgn="b"/>
                      <a:r>
                        <a:rPr lang="es-VE" sz="1200" dirty="0" err="1">
                          <a:effectLst/>
                        </a:rPr>
                        <a:t>dynamics</a:t>
                      </a:r>
                      <a:r>
                        <a:rPr lang="es-VE" sz="1200" dirty="0">
                          <a:effectLst/>
                        </a:rPr>
                        <a:t>/</a:t>
                      </a:r>
                      <a:r>
                        <a:rPr lang="es-VE" sz="1200" dirty="0" err="1">
                          <a:effectLst/>
                        </a:rPr>
                        <a:t>period</a:t>
                      </a:r>
                      <a:endParaRPr lang="es-VE" sz="1200" dirty="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>
                          <a:effectLst/>
                        </a:rPr>
                        <a:t>0.001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 dirty="0">
                          <a:effectLst/>
                        </a:rPr>
                        <a:t>0.001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>
                          <a:effectLst/>
                        </a:rPr>
                        <a:t>0.001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592">
                <a:tc>
                  <a:txBody>
                    <a:bodyPr/>
                    <a:lstStyle/>
                    <a:p>
                      <a:pPr rtl="0" fontAlgn="b"/>
                      <a:r>
                        <a:rPr lang="es-VE" sz="1200" dirty="0" err="1">
                          <a:effectLst/>
                        </a:rPr>
                        <a:t>dynamics</a:t>
                      </a:r>
                      <a:r>
                        <a:rPr lang="es-VE" sz="1200" dirty="0">
                          <a:effectLst/>
                        </a:rPr>
                        <a:t>/</a:t>
                      </a:r>
                      <a:r>
                        <a:rPr lang="es-VE" sz="1200" dirty="0" err="1">
                          <a:effectLst/>
                        </a:rPr>
                        <a:t>uwsim_period</a:t>
                      </a:r>
                      <a:endParaRPr lang="es-VE" sz="1200" dirty="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 dirty="0">
                          <a:effectLst/>
                        </a:rPr>
                        <a:t>0.001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 dirty="0">
                          <a:effectLst/>
                        </a:rPr>
                        <a:t>0.001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>
                          <a:effectLst/>
                        </a:rPr>
                        <a:t>0.001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290"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dynamics/mass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 dirty="0">
                          <a:effectLst/>
                        </a:rPr>
                        <a:t>98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 dirty="0">
                          <a:effectLst/>
                        </a:rPr>
                        <a:t>85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VE" sz="120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592"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dynamics/gravity_center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 dirty="0">
                          <a:effectLst/>
                        </a:rPr>
                        <a:t>[0.0, 0.0, 0.05]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 dirty="0">
                          <a:effectLst/>
                        </a:rPr>
                        <a:t>[0.0, 0.0, 0.0]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VE" sz="120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290"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dynamics/g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>
                          <a:effectLst/>
                        </a:rPr>
                        <a:t>9.81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 dirty="0">
                          <a:effectLst/>
                        </a:rPr>
                        <a:t>9.81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>
                          <a:effectLst/>
                        </a:rPr>
                        <a:t>9.81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290"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dynamics/radius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VE" sz="1200">
                          <a:effectLst/>
                        </a:rPr>
                        <a:t>0.286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 dirty="0">
                          <a:effectLst/>
                        </a:rPr>
                        <a:t>0.1963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VE" sz="120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290"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dynamics/ctf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VE" sz="1200">
                          <a:effectLst/>
                        </a:rPr>
                        <a:t>0.00006835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VE" sz="1200" dirty="0">
                          <a:effectLst/>
                        </a:rPr>
                        <a:t>0.00006835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VE" sz="1200">
                          <a:effectLst/>
                        </a:rPr>
                        <a:t>0.00006835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290"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dynamics/ctb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VE" sz="1200">
                          <a:effectLst/>
                        </a:rPr>
                        <a:t>0.00006835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VE" sz="1200" dirty="0">
                          <a:effectLst/>
                        </a:rPr>
                        <a:t>0.00006835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VE" sz="1200">
                          <a:effectLst/>
                        </a:rPr>
                        <a:t>0.00006835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290"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actuators_tau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>
                          <a:effectLst/>
                        </a:rPr>
                        <a:t>[0.2, 0.2, 0.2, 0.2, 0.2] 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 dirty="0">
                          <a:effectLst/>
                        </a:rPr>
                        <a:t>[0.2, 0.2, 0.2, 0.2] 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>
                          <a:effectLst/>
                        </a:rPr>
                        <a:t>[0.2, 0.2, 0.2] 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592"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actuators_maxsat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>
                          <a:effectLst/>
                        </a:rPr>
                        <a:t>[1, 1, 1, 1, 1]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 dirty="0">
                          <a:effectLst/>
                        </a:rPr>
                        <a:t>[1, 1, 1 ,1,]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>
                          <a:effectLst/>
                        </a:rPr>
                        <a:t>parametro de los motores (Ricardo)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A6BD"/>
                    </a:solidFill>
                  </a:tcPr>
                </a:tc>
              </a:tr>
              <a:tr h="98290"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actuators_minsat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>
                          <a:effectLst/>
                        </a:rPr>
                        <a:t>[-1, -1, -1, -1, -1]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 dirty="0">
                          <a:effectLst/>
                        </a:rPr>
                        <a:t>[-1, -1, -1, -1]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VE" sz="120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592"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actuators_gain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>
                          <a:effectLst/>
                        </a:rPr>
                        <a:t>[1500, 1500, 1500, 1500, 1500]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 dirty="0">
                          <a:effectLst/>
                        </a:rPr>
                        <a:t>en que valor siguiente entra 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 dirty="0" err="1">
                          <a:effectLst/>
                        </a:rPr>
                        <a:t>trifasico</a:t>
                      </a:r>
                      <a:endParaRPr lang="es-VE" sz="1200" dirty="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290"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dynamics/dzv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VE" sz="1200">
                          <a:effectLst/>
                        </a:rPr>
                        <a:t>0.05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 dirty="0">
                          <a:effectLst/>
                        </a:rPr>
                        <a:t>0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VE" sz="1200" dirty="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290"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dynamics/dv: 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VE" sz="1200">
                          <a:effectLst/>
                        </a:rPr>
                        <a:t>0.35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 dirty="0">
                          <a:effectLst/>
                        </a:rPr>
                        <a:t>0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VE" sz="1200" dirty="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290"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dynamics/dh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VE" sz="1200">
                          <a:effectLst/>
                        </a:rPr>
                        <a:t>0.4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>
                          <a:effectLst/>
                        </a:rPr>
                        <a:t>0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VE" sz="1200" dirty="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290"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dynamics/density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>
                          <a:effectLst/>
                        </a:rPr>
                        <a:t>1000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>
                          <a:effectLst/>
                        </a:rPr>
                        <a:t>1000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 dirty="0">
                          <a:effectLst/>
                        </a:rPr>
                        <a:t>1000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08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Parámetros recopilados para los diferentes Submarinos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690541"/>
              </p:ext>
            </p:extLst>
          </p:nvPr>
        </p:nvGraphicFramePr>
        <p:xfrm>
          <a:off x="2567413" y="2190750"/>
          <a:ext cx="6915956" cy="3982980"/>
        </p:xfrm>
        <a:graphic>
          <a:graphicData uri="http://schemas.openxmlformats.org/drawingml/2006/table">
            <a:tbl>
              <a:tblPr/>
              <a:tblGrid>
                <a:gridCol w="1226913"/>
                <a:gridCol w="1919195"/>
                <a:gridCol w="2227636"/>
                <a:gridCol w="1542212"/>
              </a:tblGrid>
              <a:tr h="184592">
                <a:tc>
                  <a:txBody>
                    <a:bodyPr/>
                    <a:lstStyle/>
                    <a:p>
                      <a:pPr rtl="0" fontAlgn="b"/>
                      <a:r>
                        <a:rPr lang="es-VE" sz="1200" dirty="0" err="1">
                          <a:effectLst/>
                        </a:rPr>
                        <a:t>dynamics</a:t>
                      </a:r>
                      <a:r>
                        <a:rPr lang="es-VE" sz="1200" dirty="0">
                          <a:effectLst/>
                        </a:rPr>
                        <a:t>/tensor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[8.0, 0.0, 0.0, 0.0, 8.0, 0.0, 0.0, 0.0, 8.0]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VE" sz="120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VE" sz="120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592">
                <a:tc>
                  <a:txBody>
                    <a:bodyPr/>
                    <a:lstStyle/>
                    <a:p>
                      <a:pPr rtl="0" fontAlgn="b"/>
                      <a:r>
                        <a:rPr lang="es-VE" sz="1200" dirty="0" err="1">
                          <a:effectLst/>
                        </a:rPr>
                        <a:t>dynamics</a:t>
                      </a:r>
                      <a:r>
                        <a:rPr lang="es-VE" sz="1200" dirty="0">
                          <a:effectLst/>
                        </a:rPr>
                        <a:t>/</a:t>
                      </a:r>
                      <a:r>
                        <a:rPr lang="es-VE" sz="1200" dirty="0" err="1">
                          <a:effectLst/>
                        </a:rPr>
                        <a:t>damping</a:t>
                      </a:r>
                      <a:endParaRPr lang="es-VE" sz="1200" dirty="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 dirty="0">
                          <a:effectLst/>
                        </a:rPr>
                        <a:t>[.0, .0, .0, -130.0, -130.0, -130.0]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>
                          <a:effectLst/>
                        </a:rPr>
                        <a:t>no fueron calculados porque eran valores muy bajos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VE" sz="120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592"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quadratic_damping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 dirty="0">
                          <a:effectLst/>
                        </a:rPr>
                        <a:t>[-148.0, -148.0, -148.0, -180.0, -180.0, -180.0]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 dirty="0">
                          <a:effectLst/>
                        </a:rPr>
                        <a:t>no fueron calculados porque eran valores muy bajos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VE" sz="120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592">
                <a:tc rowSpan="6">
                  <a:txBody>
                    <a:bodyPr/>
                    <a:lstStyle/>
                    <a:p>
                      <a:pPr rtl="0" fontAlgn="ctr"/>
                      <a:r>
                        <a:rPr lang="es-VE" sz="1200">
                          <a:effectLst/>
                        </a:rPr>
                        <a:t>dynamics/Mrb</a:t>
                      </a:r>
                    </a:p>
                  </a:txBody>
                  <a:tcPr marL="7125" marR="7125" marT="4750" marB="47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[ 98.0, 0.0, 0.0, 0.0, 4.9, -0.0,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 dirty="0">
                          <a:effectLst/>
                        </a:rPr>
                        <a:t>[ 85.0, 0.0, 0.0, 0.0, 0.0, 0.0,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VE" sz="120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290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0.0, 98.0, 0.0, -4.9, 0.0, 0.0,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 dirty="0">
                          <a:effectLst/>
                        </a:rPr>
                        <a:t>0.0, 85.0, 0.0, 0.0, 0.0, 0.0,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VE" sz="120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290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0.0, 0.0, 98.0, 0.0, -0.0, 0.0,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 dirty="0">
                          <a:effectLst/>
                        </a:rPr>
                        <a:t>0.0, 0.0, 85.0, 0.0, 0.0, 0.0,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VE" sz="120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592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0.0, -4.9, 0.0, 8.0, 0.0, 0.0,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 dirty="0">
                          <a:effectLst/>
                        </a:rPr>
                        <a:t>0.0, 0.0, 0.0, 2.835, −1,81×10−3, −2,47×10−1,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VE" sz="1200">
                          <a:effectLst/>
                        </a:rPr>
                        <a:t>gabriel 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4592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4.9, 0.0, -0.0, 0.0, 8.0, 0.0,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 dirty="0">
                          <a:effectLst/>
                        </a:rPr>
                        <a:t>0.0, 0.0, 0.0, −1,81×10−3, 8.122, −3,16×10−3,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VE" sz="120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592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-0.0, 0.0, 0.0, 0.0, 0.0, 8.0 ]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 dirty="0">
                          <a:effectLst/>
                        </a:rPr>
                        <a:t>0.0, 0.0, 0.0, −2,47×10−1, −3,16×10−3 6.177 ]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VE" sz="120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290">
                <a:tc rowSpan="6">
                  <a:txBody>
                    <a:bodyPr/>
                    <a:lstStyle/>
                    <a:p>
                      <a:pPr rtl="0" fontAlgn="ctr"/>
                      <a:r>
                        <a:rPr lang="es-VE" sz="1200">
                          <a:effectLst/>
                        </a:rPr>
                        <a:t>dynamics/Ma</a:t>
                      </a:r>
                    </a:p>
                  </a:txBody>
                  <a:tcPr marL="7125" marR="7125" marT="4750" marB="47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[ 49.0, 0.0, 0.0, 0.0, 0.0, 0.0,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 dirty="0">
                          <a:effectLst/>
                        </a:rPr>
                        <a:t>[ -28.0572, 0.0, 0.0, 0.0, 0.0, 0.0,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VE" sz="120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290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0.0, 49.0, 0.0, 0.0, 0.0, 0.0,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 dirty="0">
                          <a:effectLst/>
                        </a:rPr>
                        <a:t>0.0, -51.5692, 0.0, 0.0, 0.0, 0.0,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VE" sz="120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290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0.0, 0.0, 49.0, 0.0, 0.0, 0.0,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 dirty="0">
                          <a:effectLst/>
                        </a:rPr>
                        <a:t>0.0, 0.0, -51.5692, 0.0, 0.0, 0.0,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VE" sz="1200" dirty="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290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0.0, 0.0, 0.0, 0.0, 0.0, 0.0,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0.0, 0.0, 0.0, 0.0, 0.0, 0.0,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VE" sz="1200" dirty="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290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0.0, 0.0, 0.0, 0.0, 0.0, 0.0,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0.0, 0.0, 0.0, 0.0, -0.1396, 0.0,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VE" sz="1200" dirty="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290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0.0, 0.0, 0.0, 0.0, 0.0, 0.0 ]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VE" sz="1200">
                          <a:effectLst/>
                        </a:rPr>
                        <a:t>0.0, 0.0, 0.0, 0.0, 0.0, -0.1396 ]</a:t>
                      </a: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VE" sz="1200" dirty="0">
                        <a:effectLst/>
                      </a:endParaRPr>
                    </a:p>
                  </a:txBody>
                  <a:tcPr marL="7125" marR="7125" marT="4750" marB="47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053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Trabajo a nivel General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VE" dirty="0"/>
              <a:t>Generara un </a:t>
            </a:r>
            <a:r>
              <a:rPr lang="es-VE" dirty="0" smtClean="0"/>
              <a:t>modelo dinámico con UWSIM que sea compatible con el </a:t>
            </a:r>
            <a:r>
              <a:rPr lang="es-VE" dirty="0" err="1" smtClean="0"/>
              <a:t>OpenROV</a:t>
            </a:r>
            <a:endParaRPr lang="es-VE" dirty="0" smtClean="0"/>
          </a:p>
          <a:p>
            <a:r>
              <a:rPr lang="es-VE" dirty="0" smtClean="0"/>
              <a:t>Probar distintos algoritmos para diferentes ambientes del modelo dinámico del </a:t>
            </a:r>
            <a:r>
              <a:rPr lang="es-VE" dirty="0" err="1" smtClean="0"/>
              <a:t>OpenROV</a:t>
            </a:r>
            <a:endParaRPr lang="es-VE" dirty="0" smtClean="0"/>
          </a:p>
          <a:p>
            <a:r>
              <a:rPr lang="es-VE" dirty="0" smtClean="0"/>
              <a:t>Realizar pruebas </a:t>
            </a:r>
            <a:r>
              <a:rPr lang="es-VE" dirty="0"/>
              <a:t>y simulaciones utilizando datos y características del </a:t>
            </a:r>
            <a:r>
              <a:rPr lang="es-VE" dirty="0" err="1" smtClean="0"/>
              <a:t>OpenROV</a:t>
            </a:r>
            <a:r>
              <a:rPr lang="es-VE" dirty="0" smtClean="0"/>
              <a:t>, en </a:t>
            </a:r>
            <a:r>
              <a:rPr lang="es-VE" dirty="0"/>
              <a:t>distintos </a:t>
            </a:r>
            <a:r>
              <a:rPr lang="es-VE" dirty="0" smtClean="0"/>
              <a:t>ambientes por medio de algoritmos </a:t>
            </a:r>
            <a:r>
              <a:rPr lang="es-VE" dirty="0"/>
              <a:t>de visión de </a:t>
            </a:r>
            <a:r>
              <a:rPr lang="es-VE" dirty="0" smtClean="0"/>
              <a:t>computadora</a:t>
            </a:r>
          </a:p>
          <a:p>
            <a:r>
              <a:rPr lang="es-VE" dirty="0"/>
              <a:t>Probar los algoritmos que se necesiten </a:t>
            </a:r>
          </a:p>
          <a:p>
            <a:r>
              <a:rPr lang="es-VE" dirty="0"/>
              <a:t>Validar el modelo q se está corriendo en el simulador </a:t>
            </a:r>
          </a:p>
          <a:p>
            <a:r>
              <a:rPr lang="es-VE" dirty="0"/>
              <a:t>Probarlos en la plataforma </a:t>
            </a:r>
            <a:r>
              <a:rPr lang="es-VE" dirty="0" smtClean="0"/>
              <a:t>real </a:t>
            </a:r>
            <a:endParaRPr lang="es-VE" dirty="0"/>
          </a:p>
          <a:p>
            <a:endParaRPr lang="es-VE" dirty="0"/>
          </a:p>
          <a:p>
            <a:pPr lvl="0"/>
            <a:endParaRPr lang="es-VE" dirty="0"/>
          </a:p>
          <a:p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05811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Trabajo a nivel General</a:t>
            </a:r>
            <a:endParaRPr lang="es-VE" dirty="0"/>
          </a:p>
        </p:txBody>
      </p:sp>
      <p:sp>
        <p:nvSpPr>
          <p:cNvPr id="5" name="Rectángulo redondeado 4"/>
          <p:cNvSpPr/>
          <p:nvPr/>
        </p:nvSpPr>
        <p:spPr>
          <a:xfrm>
            <a:off x="4752304" y="2219457"/>
            <a:ext cx="1622738" cy="1068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ROS</a:t>
            </a:r>
            <a:endParaRPr lang="es-VE" b="1" dirty="0">
              <a:solidFill>
                <a:schemeClr val="tx1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4752304" y="5428790"/>
            <a:ext cx="1622738" cy="1068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>
                <a:solidFill>
                  <a:schemeClr val="tx1"/>
                </a:solidFill>
              </a:rPr>
              <a:t>Modelo del </a:t>
            </a:r>
            <a:r>
              <a:rPr lang="es-VE" dirty="0" err="1" smtClean="0">
                <a:solidFill>
                  <a:schemeClr val="tx1"/>
                </a:solidFill>
              </a:rPr>
              <a:t>OpenROV</a:t>
            </a:r>
            <a:endParaRPr lang="es-VE" dirty="0">
              <a:solidFill>
                <a:schemeClr val="tx1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2187261" y="3979572"/>
            <a:ext cx="1622738" cy="1068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>
                <a:solidFill>
                  <a:schemeClr val="tx1"/>
                </a:solidFill>
              </a:rPr>
              <a:t>Modelo Real </a:t>
            </a:r>
            <a:r>
              <a:rPr lang="es-VE" dirty="0" err="1" smtClean="0">
                <a:solidFill>
                  <a:schemeClr val="tx1"/>
                </a:solidFill>
              </a:rPr>
              <a:t>OpenROV</a:t>
            </a:r>
            <a:endParaRPr lang="es-VE" dirty="0">
              <a:solidFill>
                <a:schemeClr val="tx1"/>
              </a:solidFill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7716592" y="2219456"/>
            <a:ext cx="2818325" cy="1068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err="1" smtClean="0">
                <a:solidFill>
                  <a:schemeClr val="tx1"/>
                </a:solidFill>
              </a:rPr>
              <a:t>Matlab</a:t>
            </a:r>
            <a:r>
              <a:rPr lang="es-VE" dirty="0" smtClean="0">
                <a:solidFill>
                  <a:schemeClr val="tx1"/>
                </a:solidFill>
              </a:rPr>
              <a:t>, </a:t>
            </a:r>
            <a:r>
              <a:rPr lang="es-VE" dirty="0" err="1" smtClean="0">
                <a:solidFill>
                  <a:schemeClr val="tx1"/>
                </a:solidFill>
              </a:rPr>
              <a:t>Python</a:t>
            </a:r>
            <a:r>
              <a:rPr lang="es-VE" dirty="0" smtClean="0">
                <a:solidFill>
                  <a:schemeClr val="tx1"/>
                </a:solidFill>
              </a:rPr>
              <a:t>, Algoritmo de Control, Procesamiento de imágenes</a:t>
            </a:r>
            <a:endParaRPr lang="es-VE" dirty="0">
              <a:solidFill>
                <a:schemeClr val="tx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4752304" y="3824123"/>
            <a:ext cx="1622738" cy="1068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UWSIM</a:t>
            </a:r>
            <a:endParaRPr lang="es-VE" dirty="0">
              <a:solidFill>
                <a:schemeClr val="tx1"/>
              </a:solidFill>
            </a:endParaRPr>
          </a:p>
        </p:txBody>
      </p:sp>
      <p:cxnSp>
        <p:nvCxnSpPr>
          <p:cNvPr id="12" name="Conector curvado 11"/>
          <p:cNvCxnSpPr>
            <a:stCxn id="5" idx="3"/>
            <a:endCxn id="8" idx="1"/>
          </p:cNvCxnSpPr>
          <p:nvPr/>
        </p:nvCxnSpPr>
        <p:spPr>
          <a:xfrm flipV="1">
            <a:off x="6375042" y="2753929"/>
            <a:ext cx="1341550" cy="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curvado 12"/>
          <p:cNvCxnSpPr>
            <a:stCxn id="7" idx="0"/>
          </p:cNvCxnSpPr>
          <p:nvPr/>
        </p:nvCxnSpPr>
        <p:spPr>
          <a:xfrm rot="5400000" flipH="1" flipV="1">
            <a:off x="3153939" y="2497117"/>
            <a:ext cx="1327147" cy="163776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5" idx="2"/>
            <a:endCxn id="10" idx="0"/>
          </p:cNvCxnSpPr>
          <p:nvPr/>
        </p:nvCxnSpPr>
        <p:spPr>
          <a:xfrm>
            <a:off x="5563673" y="3288402"/>
            <a:ext cx="0" cy="535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>
            <a:off x="5548647" y="4893068"/>
            <a:ext cx="0" cy="535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5" idx="1"/>
            <a:endCxn id="7" idx="0"/>
          </p:cNvCxnSpPr>
          <p:nvPr/>
        </p:nvCxnSpPr>
        <p:spPr>
          <a:xfrm rot="10800000" flipV="1">
            <a:off x="2998630" y="2753930"/>
            <a:ext cx="1753674" cy="12256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H="1">
            <a:off x="6375042" y="2923504"/>
            <a:ext cx="1341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 flipV="1">
            <a:off x="5731099" y="3288401"/>
            <a:ext cx="0" cy="53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/>
          <p:nvPr/>
        </p:nvCxnSpPr>
        <p:spPr>
          <a:xfrm flipV="1">
            <a:off x="5808372" y="4893068"/>
            <a:ext cx="0" cy="535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6375042" y="3991481"/>
            <a:ext cx="209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/>
              <a:t>Parámetros</a:t>
            </a:r>
            <a:r>
              <a:rPr lang="en-US" dirty="0" smtClean="0"/>
              <a:t> </a:t>
            </a:r>
            <a:r>
              <a:rPr lang="es-VE" dirty="0" smtClean="0"/>
              <a:t>físicos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0662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Plan de Actividades</a:t>
            </a:r>
            <a:endParaRPr lang="es-ES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s-ES" dirty="0"/>
              <a:t>Corto Plazo 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80159" y="2743194"/>
            <a:ext cx="9010061" cy="3433769"/>
          </a:xfrm>
        </p:spPr>
        <p:txBody>
          <a:bodyPr rtlCol="0">
            <a:normAutofit/>
          </a:bodyPr>
          <a:lstStyle/>
          <a:p>
            <a:r>
              <a:rPr lang="es-VE" dirty="0"/>
              <a:t>Estudiar detalladamente el modelo </a:t>
            </a:r>
            <a:r>
              <a:rPr lang="es-VE" dirty="0" smtClean="0"/>
              <a:t>Dinámico </a:t>
            </a:r>
            <a:r>
              <a:rPr lang="es-VE" dirty="0"/>
              <a:t>del </a:t>
            </a:r>
            <a:r>
              <a:rPr lang="es-VE"/>
              <a:t>Profesor </a:t>
            </a:r>
            <a:r>
              <a:rPr lang="es-VE" smtClean="0"/>
              <a:t>Nov</a:t>
            </a:r>
            <a:r>
              <a:rPr lang="es-VE" smtClean="0"/>
              <a:t>el</a:t>
            </a:r>
            <a:r>
              <a:rPr lang="es-VE" dirty="0"/>
              <a:t>: Como está estructurado, analizar las funciones que aplican para el buen funcionamiento del modelo, descartar los parámetros que no aplican para la </a:t>
            </a:r>
            <a:r>
              <a:rPr lang="es-VE" dirty="0" smtClean="0"/>
              <a:t>implementación del </a:t>
            </a:r>
            <a:r>
              <a:rPr lang="es-VE" dirty="0"/>
              <a:t>Modelo </a:t>
            </a:r>
            <a:r>
              <a:rPr lang="es-VE" dirty="0" err="1" smtClean="0"/>
              <a:t>OpenRov</a:t>
            </a:r>
            <a:endParaRPr lang="es-VE" dirty="0"/>
          </a:p>
          <a:p>
            <a:r>
              <a:rPr lang="es-VE" dirty="0" smtClean="0"/>
              <a:t>Trabajar en base al modelo previamente elaborado </a:t>
            </a:r>
          </a:p>
          <a:p>
            <a:r>
              <a:rPr lang="es-VE" dirty="0"/>
              <a:t>R</a:t>
            </a:r>
            <a:r>
              <a:rPr lang="es-VE" dirty="0" smtClean="0"/>
              <a:t>ealizar </a:t>
            </a:r>
            <a:r>
              <a:rPr lang="es-VE" dirty="0"/>
              <a:t>las pruebas </a:t>
            </a:r>
            <a:r>
              <a:rPr lang="es-VE" dirty="0" smtClean="0"/>
              <a:t>pertinentes del modelo elaborado, </a:t>
            </a:r>
            <a:r>
              <a:rPr lang="es-VE" dirty="0"/>
              <a:t>para observar y analizar su funcionamiento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VE" dirty="0"/>
              <a:t>Descripción </a:t>
            </a:r>
            <a:r>
              <a:rPr lang="es-VE" dirty="0" smtClean="0"/>
              <a:t>General</a:t>
            </a:r>
            <a:endParaRPr lang="es-ES" dirty="0"/>
          </a:p>
        </p:txBody>
      </p:sp>
      <p:sp>
        <p:nvSpPr>
          <p:cNvPr id="14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s-VE" dirty="0"/>
              <a:t>D</a:t>
            </a:r>
            <a:r>
              <a:rPr lang="es-VE" dirty="0" smtClean="0"/>
              <a:t>iseño</a:t>
            </a:r>
            <a:r>
              <a:rPr lang="es-VE" dirty="0"/>
              <a:t>, desarrollo y prueba de un sistema de control para un prototipo de robot submarino </a:t>
            </a:r>
            <a:r>
              <a:rPr lang="es-VE" dirty="0" smtClean="0"/>
              <a:t>ROV</a:t>
            </a:r>
            <a:r>
              <a:rPr lang="es-VE" dirty="0"/>
              <a:t> </a:t>
            </a:r>
            <a:r>
              <a:rPr lang="es-VE" dirty="0" smtClean="0"/>
              <a:t>(</a:t>
            </a:r>
            <a:r>
              <a:rPr lang="es-VE" dirty="0" err="1"/>
              <a:t>Remote</a:t>
            </a:r>
            <a:r>
              <a:rPr lang="es-VE" dirty="0"/>
              <a:t> </a:t>
            </a:r>
            <a:r>
              <a:rPr lang="es-VE" dirty="0" err="1"/>
              <a:t>Operated</a:t>
            </a:r>
            <a:r>
              <a:rPr lang="es-VE" dirty="0"/>
              <a:t> </a:t>
            </a:r>
            <a:r>
              <a:rPr lang="es-VE" dirty="0" err="1"/>
              <a:t>Vehicle</a:t>
            </a:r>
            <a:r>
              <a:rPr lang="es-VE" dirty="0" smtClean="0"/>
              <a:t>) </a:t>
            </a:r>
            <a:r>
              <a:rPr lang="es-VE" dirty="0"/>
              <a:t>de 3 grados de libertad</a:t>
            </a:r>
            <a:r>
              <a:rPr lang="es-ES" dirty="0" smtClean="0"/>
              <a:t>a </a:t>
            </a:r>
          </a:p>
          <a:p>
            <a:r>
              <a:rPr lang="es-VE" dirty="0" smtClean="0"/>
              <a:t>Entorno </a:t>
            </a:r>
            <a:r>
              <a:rPr lang="es-VE" dirty="0"/>
              <a:t>de simulación </a:t>
            </a:r>
            <a:r>
              <a:rPr lang="es-VE" dirty="0" err="1"/>
              <a:t>UWSim</a:t>
            </a:r>
            <a:r>
              <a:rPr lang="es-VE" dirty="0"/>
              <a:t>-ROS en Ubuntu, con capacidad de conexión a </a:t>
            </a:r>
            <a:r>
              <a:rPr lang="es-VE" dirty="0" err="1" smtClean="0"/>
              <a:t>Matlab</a:t>
            </a:r>
            <a:endParaRPr lang="es-VE" dirty="0" smtClean="0"/>
          </a:p>
          <a:p>
            <a:r>
              <a:rPr lang="es-VE" dirty="0" smtClean="0"/>
              <a:t>Desarrollar </a:t>
            </a:r>
            <a:r>
              <a:rPr lang="es-VE" dirty="0"/>
              <a:t>un algoritmo de control para la profundidad y orientación del </a:t>
            </a:r>
            <a:r>
              <a:rPr lang="es-VE" dirty="0" smtClean="0"/>
              <a:t>ROV: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s-VE" dirty="0" smtClean="0"/>
              <a:t>Modelo</a:t>
            </a:r>
            <a:r>
              <a:rPr lang="en-US" dirty="0" smtClean="0"/>
              <a:t> </a:t>
            </a:r>
            <a:r>
              <a:rPr lang="es-VE" dirty="0" smtClean="0"/>
              <a:t>dinámico</a:t>
            </a:r>
            <a:r>
              <a:rPr lang="en-US" dirty="0" smtClean="0"/>
              <a:t> </a:t>
            </a:r>
            <a:r>
              <a:rPr lang="es-VE" dirty="0" smtClean="0"/>
              <a:t>existente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s-VE" dirty="0" smtClean="0"/>
              <a:t>Evaluar </a:t>
            </a:r>
            <a:r>
              <a:rPr lang="es-VE" dirty="0"/>
              <a:t>la utilización de algún esquema de </a:t>
            </a:r>
            <a:r>
              <a:rPr lang="es-VE" dirty="0" smtClean="0"/>
              <a:t>control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s-VE" dirty="0"/>
              <a:t> El modelo de ROV podrá ser alguno entre </a:t>
            </a:r>
            <a:r>
              <a:rPr lang="es-VE" dirty="0" err="1"/>
              <a:t>PoseiBot</a:t>
            </a:r>
            <a:r>
              <a:rPr lang="es-VE" dirty="0"/>
              <a:t>, </a:t>
            </a:r>
            <a:r>
              <a:rPr lang="es-VE" dirty="0" err="1"/>
              <a:t>OpenRov</a:t>
            </a:r>
            <a:r>
              <a:rPr lang="es-VE" dirty="0"/>
              <a:t>, </a:t>
            </a:r>
            <a:r>
              <a:rPr lang="es-VE" dirty="0" smtClean="0"/>
              <a:t>Girona </a:t>
            </a:r>
            <a:r>
              <a:rPr lang="es-VE" dirty="0"/>
              <a:t>500 u otro equivalente </a:t>
            </a:r>
            <a:endParaRPr lang="es-ES" dirty="0" smtClean="0"/>
          </a:p>
        </p:txBody>
      </p:sp>
      <p:pic>
        <p:nvPicPr>
          <p:cNvPr id="1026" name="Picture 2" descr="Resultado de imagen para herramientas en blanco y neg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5924">
            <a:off x="10147435" y="3567447"/>
            <a:ext cx="2329155" cy="204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VE" dirty="0" smtClean="0"/>
              <a:t>Gracias por su Atención 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429015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Importancia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VE" sz="2800" dirty="0" smtClean="0"/>
              <a:t>Operación</a:t>
            </a:r>
          </a:p>
          <a:p>
            <a:r>
              <a:rPr lang="en-US" sz="2800" dirty="0" smtClean="0"/>
              <a:t>Sistema de control</a:t>
            </a:r>
          </a:p>
          <a:p>
            <a:r>
              <a:rPr lang="es-VE" sz="2800" dirty="0" smtClean="0"/>
              <a:t>Controladores: Profundidad y Orientación</a:t>
            </a:r>
          </a:p>
          <a:p>
            <a:r>
              <a:rPr lang="es-VE" sz="2800" dirty="0" smtClean="0"/>
              <a:t> Desarrollos previos </a:t>
            </a:r>
            <a:endParaRPr lang="es-VE" sz="2800" dirty="0"/>
          </a:p>
        </p:txBody>
      </p:sp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4184">
            <a:off x="7842101" y="2427338"/>
            <a:ext cx="2060091" cy="206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07673">
            <a:off x="6521131" y="892998"/>
            <a:ext cx="2060091" cy="206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07673">
            <a:off x="6440589" y="4056264"/>
            <a:ext cx="2060091" cy="206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4184">
            <a:off x="7897291" y="4773066"/>
            <a:ext cx="2060091" cy="206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Fases del Proyecto</a:t>
            </a:r>
          </a:p>
        </p:txBody>
      </p:sp>
      <p:graphicFrame>
        <p:nvGraphicFramePr>
          <p:cNvPr id="8" name="Marcador de posición de contenido 2" descr="Lista de trapezoides en la que se muestran 4 grupos que se organizan de izquierda a derecha con descripciones de tareas en cada grup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8029625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Cronograma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80160" y="2190749"/>
            <a:ext cx="2738048" cy="3986213"/>
          </a:xfrm>
        </p:spPr>
        <p:txBody>
          <a:bodyPr/>
          <a:lstStyle/>
          <a:p>
            <a:r>
              <a:rPr lang="es-VE" dirty="0" smtClean="0"/>
              <a:t>Fase </a:t>
            </a:r>
            <a:r>
              <a:rPr lang="es-VE" dirty="0"/>
              <a:t>1: 8 semanas </a:t>
            </a:r>
          </a:p>
          <a:p>
            <a:r>
              <a:rPr lang="es-VE" dirty="0" smtClean="0"/>
              <a:t>Fase </a:t>
            </a:r>
            <a:r>
              <a:rPr lang="es-VE" dirty="0"/>
              <a:t>2: 4 semanas </a:t>
            </a:r>
            <a:endParaRPr lang="es-VE" dirty="0" smtClean="0"/>
          </a:p>
          <a:p>
            <a:r>
              <a:rPr lang="es-VE" dirty="0" smtClean="0"/>
              <a:t>Fase </a:t>
            </a:r>
            <a:r>
              <a:rPr lang="es-VE" dirty="0"/>
              <a:t>3: 8 semanas </a:t>
            </a:r>
          </a:p>
          <a:p>
            <a:r>
              <a:rPr lang="es-VE" dirty="0" smtClean="0"/>
              <a:t>Fase </a:t>
            </a:r>
            <a:r>
              <a:rPr lang="es-VE" dirty="0"/>
              <a:t>4: 6 semanas 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575615"/>
              </p:ext>
            </p:extLst>
          </p:nvPr>
        </p:nvGraphicFramePr>
        <p:xfrm>
          <a:off x="4404574" y="4165282"/>
          <a:ext cx="7416230" cy="201168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021982"/>
                <a:gridCol w="734096"/>
                <a:gridCol w="978794"/>
                <a:gridCol w="927279"/>
                <a:gridCol w="1004552"/>
                <a:gridCol w="888643"/>
                <a:gridCol w="860884"/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2200" dirty="0">
                          <a:effectLst/>
                        </a:rPr>
                        <a:t>Meses </a:t>
                      </a:r>
                      <a:endParaRPr lang="es-VE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>
                          <a:effectLst/>
                        </a:rPr>
                        <a:t>1</a:t>
                      </a:r>
                      <a:endParaRPr lang="es-VE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>
                          <a:effectLst/>
                        </a:rPr>
                        <a:t>2</a:t>
                      </a:r>
                      <a:endParaRPr lang="es-VE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>
                          <a:effectLst/>
                        </a:rPr>
                        <a:t>3</a:t>
                      </a:r>
                      <a:endParaRPr lang="es-VE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>
                          <a:effectLst/>
                        </a:rPr>
                        <a:t>4</a:t>
                      </a:r>
                      <a:endParaRPr lang="es-VE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>
                          <a:effectLst/>
                        </a:rPr>
                        <a:t>5</a:t>
                      </a:r>
                      <a:endParaRPr lang="es-VE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>
                          <a:effectLst/>
                        </a:rPr>
                        <a:t>6</a:t>
                      </a:r>
                      <a:endParaRPr lang="es-VE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2200" dirty="0">
                          <a:effectLst/>
                        </a:rPr>
                        <a:t>Fase 1</a:t>
                      </a:r>
                      <a:endParaRPr lang="es-VE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 dirty="0">
                          <a:effectLst/>
                        </a:rPr>
                        <a:t> </a:t>
                      </a:r>
                      <a:endParaRPr lang="es-VE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 dirty="0">
                          <a:effectLst/>
                        </a:rPr>
                        <a:t> </a:t>
                      </a:r>
                      <a:endParaRPr lang="es-VE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>
                          <a:effectLst/>
                        </a:rPr>
                        <a:t> </a:t>
                      </a:r>
                      <a:endParaRPr lang="es-VE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>
                          <a:effectLst/>
                        </a:rPr>
                        <a:t> </a:t>
                      </a:r>
                      <a:endParaRPr lang="es-VE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>
                          <a:effectLst/>
                        </a:rPr>
                        <a:t> </a:t>
                      </a:r>
                      <a:endParaRPr lang="es-VE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>
                          <a:effectLst/>
                        </a:rPr>
                        <a:t> </a:t>
                      </a:r>
                      <a:endParaRPr lang="es-VE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2200" dirty="0">
                          <a:effectLst/>
                        </a:rPr>
                        <a:t>Fase 2</a:t>
                      </a:r>
                      <a:endParaRPr lang="es-VE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>
                          <a:effectLst/>
                        </a:rPr>
                        <a:t> </a:t>
                      </a:r>
                      <a:endParaRPr lang="es-VE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>
                          <a:effectLst/>
                          <a:highlight>
                            <a:srgbClr val="808080"/>
                          </a:highlight>
                        </a:rPr>
                        <a:t> </a:t>
                      </a:r>
                      <a:endParaRPr lang="es-VE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 dirty="0">
                          <a:effectLst/>
                          <a:highlight>
                            <a:srgbClr val="808080"/>
                          </a:highlight>
                        </a:rPr>
                        <a:t> </a:t>
                      </a:r>
                      <a:endParaRPr lang="es-VE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>
                          <a:effectLst/>
                          <a:highlight>
                            <a:srgbClr val="808080"/>
                          </a:highlight>
                        </a:rPr>
                        <a:t> </a:t>
                      </a:r>
                      <a:endParaRPr lang="es-VE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>
                          <a:effectLst/>
                        </a:rPr>
                        <a:t> </a:t>
                      </a:r>
                      <a:endParaRPr lang="es-VE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>
                          <a:effectLst/>
                        </a:rPr>
                        <a:t> </a:t>
                      </a:r>
                      <a:endParaRPr lang="es-VE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2200" dirty="0">
                          <a:effectLst/>
                        </a:rPr>
                        <a:t>Fase 3</a:t>
                      </a:r>
                      <a:endParaRPr lang="es-VE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 dirty="0">
                          <a:effectLst/>
                        </a:rPr>
                        <a:t> </a:t>
                      </a:r>
                      <a:endParaRPr lang="es-VE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>
                          <a:effectLst/>
                        </a:rPr>
                        <a:t> </a:t>
                      </a:r>
                      <a:endParaRPr lang="es-VE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>
                          <a:effectLst/>
                        </a:rPr>
                        <a:t> </a:t>
                      </a:r>
                      <a:endParaRPr lang="es-VE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 dirty="0">
                          <a:effectLst/>
                          <a:highlight>
                            <a:srgbClr val="808080"/>
                          </a:highlight>
                        </a:rPr>
                        <a:t> </a:t>
                      </a:r>
                      <a:endParaRPr lang="es-VE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 dirty="0">
                          <a:effectLst/>
                          <a:highlight>
                            <a:srgbClr val="808080"/>
                          </a:highlight>
                        </a:rPr>
                        <a:t> </a:t>
                      </a:r>
                      <a:endParaRPr lang="es-VE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>
                          <a:effectLst/>
                        </a:rPr>
                        <a:t> </a:t>
                      </a:r>
                      <a:endParaRPr lang="es-VE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2200">
                          <a:effectLst/>
                        </a:rPr>
                        <a:t>Fase 4</a:t>
                      </a:r>
                      <a:endParaRPr lang="es-VE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 dirty="0">
                          <a:effectLst/>
                        </a:rPr>
                        <a:t> </a:t>
                      </a:r>
                      <a:endParaRPr lang="es-VE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 dirty="0">
                          <a:effectLst/>
                        </a:rPr>
                        <a:t> </a:t>
                      </a:r>
                      <a:endParaRPr lang="es-VE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 dirty="0">
                          <a:effectLst/>
                        </a:rPr>
                        <a:t> </a:t>
                      </a:r>
                      <a:endParaRPr lang="es-VE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 dirty="0">
                          <a:effectLst/>
                        </a:rPr>
                        <a:t> </a:t>
                      </a:r>
                      <a:endParaRPr lang="es-VE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 dirty="0">
                          <a:effectLst/>
                        </a:rPr>
                        <a:t> </a:t>
                      </a:r>
                      <a:endParaRPr lang="es-VE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 dirty="0">
                          <a:effectLst/>
                        </a:rPr>
                        <a:t> </a:t>
                      </a:r>
                      <a:endParaRPr lang="es-VE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</a:tr>
              <a:tr h="2168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2200">
                          <a:effectLst/>
                        </a:rPr>
                        <a:t>Documentación</a:t>
                      </a:r>
                      <a:endParaRPr lang="es-VE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>
                          <a:effectLst/>
                        </a:rPr>
                        <a:t> </a:t>
                      </a:r>
                      <a:endParaRPr lang="es-VE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 dirty="0">
                          <a:effectLst/>
                        </a:rPr>
                        <a:t> </a:t>
                      </a:r>
                      <a:endParaRPr lang="es-VE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 dirty="0">
                          <a:effectLst/>
                        </a:rPr>
                        <a:t> </a:t>
                      </a:r>
                      <a:endParaRPr lang="es-VE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>
                          <a:effectLst/>
                        </a:rPr>
                        <a:t> </a:t>
                      </a:r>
                      <a:endParaRPr lang="es-VE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 dirty="0">
                          <a:effectLst/>
                        </a:rPr>
                        <a:t> </a:t>
                      </a:r>
                      <a:endParaRPr lang="es-VE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200" dirty="0">
                          <a:effectLst/>
                        </a:rPr>
                        <a:t> </a:t>
                      </a:r>
                      <a:endParaRPr lang="es-VE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074" name="Picture 2" descr="Imagen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4497030"/>
            <a:ext cx="1866408" cy="186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533" y="1971808"/>
            <a:ext cx="1910205" cy="191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8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Desarrollo del Proyecto</a:t>
            </a:r>
            <a:endParaRPr lang="es-ES" dirty="0"/>
          </a:p>
        </p:txBody>
      </p:sp>
      <p:sp>
        <p:nvSpPr>
          <p:cNvPr id="14" name="Marcador de posición de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Avances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9" b="100000" l="0" r="100000">
                        <a14:foregroundMark x1="16222" y1="65111" x2="16222" y2="65111"/>
                        <a14:foregroundMark x1="16222" y1="54889" x2="16222" y2="54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7914" y="172704"/>
            <a:ext cx="3258355" cy="325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Sistemas de referencias para un vehículo marino 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256268" y="2047739"/>
            <a:ext cx="5162739" cy="1558346"/>
          </a:xfrm>
        </p:spPr>
        <p:txBody>
          <a:bodyPr/>
          <a:lstStyle/>
          <a:p>
            <a:r>
              <a:rPr lang="es-VE" dirty="0" smtClean="0"/>
              <a:t>Sistemas </a:t>
            </a:r>
            <a:r>
              <a:rPr lang="es-VE" dirty="0"/>
              <a:t>de referencia centrados en </a:t>
            </a:r>
            <a:r>
              <a:rPr lang="es-VE" dirty="0" smtClean="0"/>
              <a:t>tierra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ECI (</a:t>
            </a:r>
            <a:r>
              <a:rPr lang="en-US" dirty="0" err="1"/>
              <a:t>i</a:t>
            </a:r>
            <a:r>
              <a:rPr lang="en-US" dirty="0"/>
              <a:t>-frame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ECEF(e-frame</a:t>
            </a:r>
            <a:r>
              <a:rPr lang="en-US" dirty="0"/>
              <a:t>)	</a:t>
            </a:r>
            <a:endParaRPr lang="es-VE" dirty="0"/>
          </a:p>
        </p:txBody>
      </p:sp>
      <p:sp>
        <p:nvSpPr>
          <p:cNvPr id="8" name="Marcador de contenido 3"/>
          <p:cNvSpPr>
            <a:spLocks noGrp="1"/>
          </p:cNvSpPr>
          <p:nvPr>
            <p:ph sz="half" idx="2"/>
          </p:nvPr>
        </p:nvSpPr>
        <p:spPr>
          <a:xfrm>
            <a:off x="5370933" y="3657943"/>
            <a:ext cx="5162739" cy="1558346"/>
          </a:xfrm>
        </p:spPr>
        <p:txBody>
          <a:bodyPr/>
          <a:lstStyle/>
          <a:p>
            <a:r>
              <a:rPr lang="es-VE" dirty="0" smtClean="0"/>
              <a:t>Sistemas </a:t>
            </a:r>
            <a:r>
              <a:rPr lang="es-VE" dirty="0"/>
              <a:t>de referencia </a:t>
            </a:r>
            <a:r>
              <a:rPr lang="es-VE" dirty="0" smtClean="0"/>
              <a:t>geográficos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NED (n-frame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BODY (b-frame</a:t>
            </a:r>
            <a:r>
              <a:rPr lang="en-US" dirty="0" smtClean="0"/>
              <a:t>)</a:t>
            </a:r>
            <a:r>
              <a:rPr lang="en-US" dirty="0"/>
              <a:t>	</a:t>
            </a:r>
            <a:endParaRPr lang="es-VE" dirty="0"/>
          </a:p>
        </p:txBody>
      </p:sp>
      <p:pic>
        <p:nvPicPr>
          <p:cNvPr id="5122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7" b="98750" l="4348" r="94466">
                        <a14:foregroundMark x1="47233" y1="10208" x2="47233" y2="10208"/>
                        <a14:foregroundMark x1="12055" y1="46042" x2="12055" y2="46042"/>
                        <a14:foregroundMark x1="51581" y1="83125" x2="51581" y2="83125"/>
                        <a14:foregroundMark x1="84387" y1="46875" x2="84387" y2="4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109" y="3209814"/>
            <a:ext cx="3845796" cy="36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para 6 grados de libertad del buq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51" y="2466109"/>
            <a:ext cx="4778055" cy="375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10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Sistemas de referencias para un vehículo marino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82" y="2900966"/>
            <a:ext cx="4932924" cy="2605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76" y="2207251"/>
            <a:ext cx="5238750" cy="1619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676" y="4478971"/>
            <a:ext cx="51625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5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Definiciones</a:t>
            </a:r>
            <a:r>
              <a:rPr lang="en-US" dirty="0"/>
              <a:t> </a:t>
            </a:r>
            <a:r>
              <a:rPr lang="es-VE" dirty="0"/>
              <a:t>vectoriales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280160" y="2012370"/>
                <a:ext cx="9628632" cy="242281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El </a:t>
                </a:r>
                <a:r>
                  <a:rPr lang="es-VE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movimiento</a:t>
                </a:r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de un </a:t>
                </a:r>
                <a:r>
                  <a:rPr lang="es-VE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vehículo</a:t>
                </a:r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s-VE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marino</a:t>
                </a:r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en 6DOF  se describe de la </a:t>
                </a:r>
                <a:r>
                  <a:rPr lang="es-VE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siguiente</a:t>
                </a:r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forma:</a:t>
                </a:r>
                <a:endParaRPr lang="es-VE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V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VE" dirty="0" smtClean="0"/>
                  <a:t>		(Vector posición y orientación)</a:t>
                </a:r>
              </a:p>
              <a:p>
                <a14:m>
                  <m:oMath xmlns:m="http://schemas.openxmlformats.org/officeDocument/2006/math">
                    <m:r>
                      <a:rPr lang="es-V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VE" dirty="0" smtClean="0"/>
                  <a:t>		(Vector velocidad lineal y angular)</a:t>
                </a:r>
              </a:p>
              <a:p>
                <a14:m>
                  <m:oMath xmlns:m="http://schemas.openxmlformats.org/officeDocument/2006/math">
                    <m:r>
                      <a:rPr lang="es-V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VE" dirty="0" smtClean="0"/>
                  <a:t>		(Vector Fuerzas y momentos)</a:t>
                </a:r>
              </a:p>
              <a:p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0160" y="2012370"/>
                <a:ext cx="9628632" cy="2422815"/>
              </a:xfrm>
              <a:blipFill rotWithShape="0">
                <a:blip r:embed="rId2"/>
                <a:stretch>
                  <a:fillRect l="-823" t="-1759" b="-175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2"/>
              <p:cNvSpPr txBox="1">
                <a:spLocks/>
              </p:cNvSpPr>
              <p:nvPr/>
            </p:nvSpPr>
            <p:spPr>
              <a:xfrm>
                <a:off x="1280160" y="4435185"/>
                <a:ext cx="9628632" cy="24228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500"/>
                  </a:spcBef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El </a:t>
                </a:r>
                <a:r>
                  <a:rPr lang="es-VE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movimiento</a:t>
                </a:r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de un </a:t>
                </a:r>
                <a:r>
                  <a:rPr lang="es-VE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vehículo</a:t>
                </a:r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s-VE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marino</a:t>
                </a:r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en 3DOF  se describe de la </a:t>
                </a:r>
                <a:r>
                  <a:rPr lang="es-VE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siguiente</a:t>
                </a:r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forma:</a:t>
                </a:r>
                <a:endParaRPr lang="es-VE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V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VE" dirty="0" smtClean="0"/>
                  <a:t>		(Vector posición y orientación)</a:t>
                </a:r>
              </a:p>
              <a:p>
                <a14:m>
                  <m:oMath xmlns:m="http://schemas.openxmlformats.org/officeDocument/2006/math">
                    <m:r>
                      <a:rPr lang="es-V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VE" dirty="0" smtClean="0"/>
                  <a:t>		(Vector velocidad lineal y angular)</a:t>
                </a:r>
              </a:p>
              <a:p>
                <a14:m>
                  <m:oMath xmlns:m="http://schemas.openxmlformats.org/officeDocument/2006/math">
                    <m:r>
                      <a:rPr lang="es-V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VE" dirty="0" smtClean="0"/>
                  <a:t>		(Vector Fuerzas y momentos)</a:t>
                </a:r>
              </a:p>
              <a:p>
                <a:endParaRPr lang="es-VE" dirty="0"/>
              </a:p>
            </p:txBody>
          </p:sp>
        </mc:Choice>
        <mc:Fallback xmlns="">
          <p:sp>
            <p:nvSpPr>
              <p:cNvPr id="4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60" y="4435185"/>
                <a:ext cx="9628632" cy="2422815"/>
              </a:xfrm>
              <a:prstGeom prst="rect">
                <a:avLst/>
              </a:prstGeom>
              <a:blipFill rotWithShape="0">
                <a:blip r:embed="rId3"/>
                <a:stretch>
                  <a:fillRect l="-823" t="-1763" b="-176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09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suntos educativo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750_TF03462902_TF03462902.potx" id="{4CE945C6-95B6-4FA9-BB0F-C70DFDA6D9C8}" vid="{F60AB2A4-3AA5-45D0-B345-5DEC87621E67}"/>
    </a:ext>
  </a:extLst>
</a:theme>
</file>

<file path=ppt/theme/theme2.xml><?xml version="1.0" encoding="utf-8"?>
<a:theme xmlns:a="http://schemas.openxmlformats.org/drawingml/2006/main" name="Tema de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temas educativos, diseño con ilustraciones en una pizarra (pantalla panorámica)</Template>
  <TotalTime>870</TotalTime>
  <Words>1362</Words>
  <Application>Microsoft Office PowerPoint</Application>
  <PresentationFormat>Panorámica</PresentationFormat>
  <Paragraphs>257</Paragraphs>
  <Slides>20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 DECODE</vt:lpstr>
      <vt:lpstr>Calibri</vt:lpstr>
      <vt:lpstr>Cambria Math</vt:lpstr>
      <vt:lpstr>Times New Roman</vt:lpstr>
      <vt:lpstr>Wingdings</vt:lpstr>
      <vt:lpstr>Asuntos educativos 16x9</vt:lpstr>
      <vt:lpstr>Desarrollo de sistema de control de profundidad y orientación en robot submarino de 3 grados de libertad</vt:lpstr>
      <vt:lpstr>Descripción General</vt:lpstr>
      <vt:lpstr>Importancia</vt:lpstr>
      <vt:lpstr>Fases del Proyecto</vt:lpstr>
      <vt:lpstr>Cronograma</vt:lpstr>
      <vt:lpstr>Desarrollo del Proyecto</vt:lpstr>
      <vt:lpstr>Sistemas de referencias para un vehículo marino </vt:lpstr>
      <vt:lpstr>Sistemas de referencias para un vehículo marino </vt:lpstr>
      <vt:lpstr>Definiciones vectoriales</vt:lpstr>
      <vt:lpstr>Dinámica </vt:lpstr>
      <vt:lpstr>Definición de las matrices</vt:lpstr>
      <vt:lpstr>Definición de las matrices</vt:lpstr>
      <vt:lpstr>Definición de las matrices</vt:lpstr>
      <vt:lpstr>Definición de las matrices</vt:lpstr>
      <vt:lpstr>Parámetros recopilados para los diferentes Submarinos</vt:lpstr>
      <vt:lpstr>Parámetros recopilados para los diferentes Submarinos</vt:lpstr>
      <vt:lpstr>Trabajo a nivel General</vt:lpstr>
      <vt:lpstr>Trabajo a nivel General</vt:lpstr>
      <vt:lpstr>Plan de Actividades</vt:lpstr>
      <vt:lpstr>Gracias por su Atención 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sistema de control de profundidad y orientación en robot submarino de 3 grados de libertad</dc:title>
  <dc:creator>Yurje briceño marquez</dc:creator>
  <cp:lastModifiedBy>Yurje briceño marquez</cp:lastModifiedBy>
  <cp:revision>34</cp:revision>
  <dcterms:created xsi:type="dcterms:W3CDTF">2018-03-09T01:16:23Z</dcterms:created>
  <dcterms:modified xsi:type="dcterms:W3CDTF">2018-03-11T21:51:29Z</dcterms:modified>
</cp:coreProperties>
</file>